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1"/>
  </p:notesMasterIdLst>
  <p:handoutMasterIdLst>
    <p:handoutMasterId r:id="rId12"/>
  </p:handoutMasterIdLst>
  <p:sldIdLst>
    <p:sldId id="256" r:id="rId3"/>
    <p:sldId id="283" r:id="rId4"/>
    <p:sldId id="327" r:id="rId5"/>
    <p:sldId id="323" r:id="rId6"/>
    <p:sldId id="325" r:id="rId7"/>
    <p:sldId id="328" r:id="rId8"/>
    <p:sldId id="321" r:id="rId9"/>
    <p:sldId id="286" r:id="rId1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7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linear regression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alpha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不一樣的是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值越大對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weight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的控制力越弱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比較</a:t>
            </a:r>
            <a:r>
              <a:rPr lang="en-US" dirty="0"/>
              <a:t>logistic reg</a:t>
            </a:r>
            <a:r>
              <a:rPr lang="zh-TW" altLang="en-US" dirty="0"/>
              <a:t>和</a:t>
            </a:r>
            <a:r>
              <a:rPr lang="en-US" dirty="0"/>
              <a:t>linear reg</a:t>
            </a:r>
            <a:r>
              <a:rPr lang="zh-TW" altLang="en-US" dirty="0"/>
              <a:t>的</a:t>
            </a:r>
            <a:r>
              <a:rPr lang="en-US" dirty="0"/>
              <a:t>cost function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相同 </a:t>
            </a:r>
            <a:r>
              <a:rPr lang="en-US" dirty="0"/>
              <a:t>logistic regression </a:t>
            </a:r>
            <a:r>
              <a:rPr lang="zh-TW" altLang="en-US" dirty="0"/>
              <a:t>在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zh-TW" altLang="en-US" dirty="0"/>
              <a:t>裡面也有 </a:t>
            </a:r>
            <a:r>
              <a:rPr lang="en-US" dirty="0"/>
              <a:t>regularization </a:t>
            </a:r>
            <a:r>
              <a:rPr lang="zh-TW" altLang="en-US" dirty="0"/>
              <a:t>的用法，不過這裡不一樣的是 </a:t>
            </a:r>
            <a:r>
              <a:rPr lang="en-US" dirty="0"/>
              <a:t>c </a:t>
            </a:r>
            <a:r>
              <a:rPr lang="zh-TW" altLang="en-US" dirty="0"/>
              <a:t>越大對 </a:t>
            </a:r>
            <a:r>
              <a:rPr lang="en-US" dirty="0"/>
              <a:t>weight </a:t>
            </a:r>
            <a:r>
              <a:rPr lang="zh-TW" altLang="en-US" dirty="0"/>
              <a:t>的控制力越弱，因為他</a:t>
            </a:r>
            <a:r>
              <a:rPr lang="en-US" dirty="0"/>
              <a:t>penalty </a:t>
            </a:r>
            <a:r>
              <a:rPr lang="zh-TW" altLang="en-US" dirty="0"/>
              <a:t>的項是 </a:t>
            </a:r>
            <a:r>
              <a:rPr lang="en-US" dirty="0"/>
              <a:t>prediction error </a:t>
            </a:r>
            <a:r>
              <a:rPr lang="zh-TW" altLang="en-US" dirty="0"/>
              <a:t>而不是 </a:t>
            </a:r>
            <a:r>
              <a:rPr lang="en-US" dirty="0"/>
              <a:t>weight </a:t>
            </a:r>
            <a:r>
              <a:rPr lang="zh-TW" altLang="en-US" dirty="0"/>
              <a:t>那一項。</a:t>
            </a:r>
            <a:r>
              <a:rPr lang="en-US" altLang="zh-TW" dirty="0"/>
              <a:t>( </a:t>
            </a:r>
            <a:r>
              <a:rPr lang="en-US" dirty="0"/>
              <a:t>alpha</a:t>
            </a:r>
            <a:r>
              <a:rPr lang="zh-TW" altLang="en-US" dirty="0"/>
              <a:t>是越大控制力越強，學出來的線越平滑 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solver：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优化算法选择参数，只有五个可选参数，即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newton-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cg,lbfgs,liblinear,sag,saga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默认为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liblinear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9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9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30676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Logistic regression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24776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邏輯回歸是一種分類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(C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lassification)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用於分類問題中的廣義回歸演算法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又稱＂回歸＂的線性分類器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Label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為非連續值（二元、多元分類問題）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878FA4-831E-0446-9837-4D97DAC28B58}"/>
              </a:ext>
            </a:extLst>
          </p:cNvPr>
          <p:cNvSpPr/>
          <p:nvPr/>
        </p:nvSpPr>
        <p:spPr>
          <a:xfrm>
            <a:off x="5506358" y="511829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適合需要得到一個 二元分類概率 的場景，簡單，速度快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7298CE-6536-0E44-A367-775E6624F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3289" y="4870640"/>
            <a:ext cx="495300" cy="49530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A4607-1E54-8040-8DD4-7CA343CE5406}"/>
              </a:ext>
            </a:extLst>
          </p:cNvPr>
          <p:cNvSpPr/>
          <p:nvPr/>
        </p:nvSpPr>
        <p:spPr>
          <a:xfrm>
            <a:off x="6491111" y="1855688"/>
            <a:ext cx="2878667" cy="2659868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9A8158-8963-7445-A93B-0BCC16CD6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110" y="1855688"/>
            <a:ext cx="2350911" cy="2386531"/>
          </a:xfrm>
          <a:prstGeom prst="rect">
            <a:avLst/>
          </a:prstGeom>
        </p:spPr>
      </p:pic>
      <p:sp>
        <p:nvSpPr>
          <p:cNvPr id="34" name="Google Shape;1256;p137">
            <a:extLst>
              <a:ext uri="{FF2B5EF4-FFF2-40B4-BE49-F238E27FC236}">
                <a16:creationId xmlns:a16="http://schemas.microsoft.com/office/drawing/2014/main" id="{6AD0DBEA-CCDC-5F44-B578-85D475F7E462}"/>
              </a:ext>
            </a:extLst>
          </p:cNvPr>
          <p:cNvSpPr/>
          <p:nvPr/>
        </p:nvSpPr>
        <p:spPr>
          <a:xfrm>
            <a:off x="1517729" y="3664546"/>
            <a:ext cx="2902500" cy="904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  <a:endParaRPr lang="en-TW" dirty="0"/>
          </a:p>
        </p:txBody>
      </p:sp>
      <p:sp>
        <p:nvSpPr>
          <p:cNvPr id="3" name="Google Shape;1473;p149">
            <a:extLst>
              <a:ext uri="{FF2B5EF4-FFF2-40B4-BE49-F238E27FC236}">
                <a16:creationId xmlns:a16="http://schemas.microsoft.com/office/drawing/2014/main" id="{0B7F52C2-587C-614A-8CCF-7913FFF37CBE}"/>
              </a:ext>
            </a:extLst>
          </p:cNvPr>
          <p:cNvSpPr txBox="1"/>
          <p:nvPr/>
        </p:nvSpPr>
        <p:spPr>
          <a:xfrm>
            <a:off x="1321917" y="1930582"/>
            <a:ext cx="2161800" cy="13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9095" marR="5080" lvl="0" indent="-366395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Penalty: L1 / L2  (Lasso / Ridge)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9095" marR="0" lvl="0" indent="-366395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C: default = 1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476;p149">
            <a:extLst>
              <a:ext uri="{FF2B5EF4-FFF2-40B4-BE49-F238E27FC236}">
                <a16:creationId xmlns:a16="http://schemas.microsoft.com/office/drawing/2014/main" id="{B5E71E34-05F4-F04C-BDF9-2F23EF20A36D}"/>
              </a:ext>
            </a:extLst>
          </p:cNvPr>
          <p:cNvSpPr/>
          <p:nvPr/>
        </p:nvSpPr>
        <p:spPr>
          <a:xfrm>
            <a:off x="6486979" y="3251458"/>
            <a:ext cx="4002300" cy="71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77;p149">
            <a:extLst>
              <a:ext uri="{FF2B5EF4-FFF2-40B4-BE49-F238E27FC236}">
                <a16:creationId xmlns:a16="http://schemas.microsoft.com/office/drawing/2014/main" id="{8CDC7C6A-EB0D-B44B-B9A0-86B5F1C56478}"/>
              </a:ext>
            </a:extLst>
          </p:cNvPr>
          <p:cNvSpPr/>
          <p:nvPr/>
        </p:nvSpPr>
        <p:spPr>
          <a:xfrm>
            <a:off x="6486979" y="1694983"/>
            <a:ext cx="3818700" cy="85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78;p149">
            <a:extLst>
              <a:ext uri="{FF2B5EF4-FFF2-40B4-BE49-F238E27FC236}">
                <a16:creationId xmlns:a16="http://schemas.microsoft.com/office/drawing/2014/main" id="{1297264A-D0FE-5C44-B4F9-A6CE0A6E515A}"/>
              </a:ext>
            </a:extLst>
          </p:cNvPr>
          <p:cNvSpPr txBox="1"/>
          <p:nvPr/>
        </p:nvSpPr>
        <p:spPr>
          <a:xfrm>
            <a:off x="4820929" y="1999046"/>
            <a:ext cx="162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79;p149">
            <a:extLst>
              <a:ext uri="{FF2B5EF4-FFF2-40B4-BE49-F238E27FC236}">
                <a16:creationId xmlns:a16="http://schemas.microsoft.com/office/drawing/2014/main" id="{A81F08D9-3C7D-8D44-879A-A0FF6CCC179D}"/>
              </a:ext>
            </a:extLst>
          </p:cNvPr>
          <p:cNvSpPr txBox="1"/>
          <p:nvPr/>
        </p:nvSpPr>
        <p:spPr>
          <a:xfrm>
            <a:off x="4820929" y="3456983"/>
            <a:ext cx="1517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80;p149">
            <a:extLst>
              <a:ext uri="{FF2B5EF4-FFF2-40B4-BE49-F238E27FC236}">
                <a16:creationId xmlns:a16="http://schemas.microsoft.com/office/drawing/2014/main" id="{F807447B-264D-8247-A1B8-CB89CEFBA006}"/>
              </a:ext>
            </a:extLst>
          </p:cNvPr>
          <p:cNvSpPr/>
          <p:nvPr/>
        </p:nvSpPr>
        <p:spPr>
          <a:xfrm>
            <a:off x="7876578" y="1653032"/>
            <a:ext cx="2340609" cy="851535"/>
          </a:xfrm>
          <a:custGeom>
            <a:avLst/>
            <a:gdLst/>
            <a:ahLst/>
            <a:cxnLst/>
            <a:rect l="l" t="t" r="r" b="b"/>
            <a:pathLst>
              <a:path w="2340609" h="851535" extrusionOk="0">
                <a:moveTo>
                  <a:pt x="0" y="0"/>
                </a:moveTo>
                <a:lnTo>
                  <a:pt x="2340299" y="0"/>
                </a:lnTo>
                <a:lnTo>
                  <a:pt x="2340299" y="851099"/>
                </a:lnTo>
                <a:lnTo>
                  <a:pt x="0" y="8510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81;p149">
            <a:extLst>
              <a:ext uri="{FF2B5EF4-FFF2-40B4-BE49-F238E27FC236}">
                <a16:creationId xmlns:a16="http://schemas.microsoft.com/office/drawing/2014/main" id="{069D5D85-24F1-2F42-9A6B-557AC70716E4}"/>
              </a:ext>
            </a:extLst>
          </p:cNvPr>
          <p:cNvSpPr/>
          <p:nvPr/>
        </p:nvSpPr>
        <p:spPr>
          <a:xfrm>
            <a:off x="7178004" y="3430507"/>
            <a:ext cx="1512570" cy="285750"/>
          </a:xfrm>
          <a:custGeom>
            <a:avLst/>
            <a:gdLst/>
            <a:ahLst/>
            <a:cxnLst/>
            <a:rect l="l" t="t" r="r" b="b"/>
            <a:pathLst>
              <a:path w="1512570" h="285750" extrusionOk="0">
                <a:moveTo>
                  <a:pt x="0" y="0"/>
                </a:moveTo>
                <a:lnTo>
                  <a:pt x="1511999" y="0"/>
                </a:lnTo>
                <a:lnTo>
                  <a:pt x="1511999" y="285599"/>
                </a:lnTo>
                <a:lnTo>
                  <a:pt x="0" y="285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2;p149">
            <a:extLst>
              <a:ext uri="{FF2B5EF4-FFF2-40B4-BE49-F238E27FC236}">
                <a16:creationId xmlns:a16="http://schemas.microsoft.com/office/drawing/2014/main" id="{DC9EA48F-BA9B-9048-B847-D0D01FA8C4EA}"/>
              </a:ext>
            </a:extLst>
          </p:cNvPr>
          <p:cNvSpPr/>
          <p:nvPr/>
        </p:nvSpPr>
        <p:spPr>
          <a:xfrm>
            <a:off x="6486979" y="1653033"/>
            <a:ext cx="1139297" cy="739775"/>
          </a:xfrm>
          <a:custGeom>
            <a:avLst/>
            <a:gdLst/>
            <a:ahLst/>
            <a:cxnLst/>
            <a:rect l="l" t="t" r="r" b="b"/>
            <a:pathLst>
              <a:path w="1262379" h="739775" extrusionOk="0">
                <a:moveTo>
                  <a:pt x="0" y="0"/>
                </a:moveTo>
                <a:lnTo>
                  <a:pt x="1261799" y="0"/>
                </a:lnTo>
                <a:lnTo>
                  <a:pt x="1261799" y="739499"/>
                </a:lnTo>
                <a:lnTo>
                  <a:pt x="0" y="7394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83;p149">
            <a:extLst>
              <a:ext uri="{FF2B5EF4-FFF2-40B4-BE49-F238E27FC236}">
                <a16:creationId xmlns:a16="http://schemas.microsoft.com/office/drawing/2014/main" id="{5020EA3B-92B2-F248-AD40-83916DECA4E4}"/>
              </a:ext>
            </a:extLst>
          </p:cNvPr>
          <p:cNvSpPr/>
          <p:nvPr/>
        </p:nvSpPr>
        <p:spPr>
          <a:xfrm>
            <a:off x="8857229" y="3340808"/>
            <a:ext cx="1512570" cy="488314"/>
          </a:xfrm>
          <a:custGeom>
            <a:avLst/>
            <a:gdLst/>
            <a:ahLst/>
            <a:cxnLst/>
            <a:rect l="l" t="t" r="r" b="b"/>
            <a:pathLst>
              <a:path w="1512570" h="488314" extrusionOk="0">
                <a:moveTo>
                  <a:pt x="0" y="0"/>
                </a:moveTo>
                <a:lnTo>
                  <a:pt x="1511999" y="0"/>
                </a:lnTo>
                <a:lnTo>
                  <a:pt x="1511999" y="487799"/>
                </a:lnTo>
                <a:lnTo>
                  <a:pt x="0" y="4877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66897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3380</TotalTime>
  <Words>510</Words>
  <Application>Microsoft Macintosh PowerPoint</Application>
  <PresentationFormat>Widescreen</PresentationFormat>
  <Paragraphs>55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等线</vt:lpstr>
      <vt:lpstr>inherit</vt:lpstr>
      <vt:lpstr>Microsoft JhengHei</vt:lpstr>
      <vt:lpstr>微软雅黑</vt:lpstr>
      <vt:lpstr>Segoe UI Light</vt:lpstr>
      <vt:lpstr>Arial</vt:lpstr>
      <vt:lpstr>Calibri</vt:lpstr>
      <vt:lpstr>Century Gothic</vt:lpstr>
      <vt:lpstr>Helvetica Neue</vt:lpstr>
      <vt:lpstr>Helvetica Neue Bold Condensed</vt:lpstr>
      <vt:lpstr>Roboto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208</cp:revision>
  <dcterms:created xsi:type="dcterms:W3CDTF">2015-08-18T02:51:41Z</dcterms:created>
  <dcterms:modified xsi:type="dcterms:W3CDTF">2020-09-07T07:07:53Z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